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30"/>
  </p:notesMasterIdLst>
  <p:sldIdLst>
    <p:sldId id="256" r:id="rId4"/>
    <p:sldId id="259" r:id="rId5"/>
    <p:sldId id="299" r:id="rId6"/>
    <p:sldId id="300" r:id="rId7"/>
    <p:sldId id="301" r:id="rId8"/>
    <p:sldId id="312" r:id="rId9"/>
    <p:sldId id="313" r:id="rId10"/>
    <p:sldId id="302" r:id="rId11"/>
    <p:sldId id="303" r:id="rId12"/>
    <p:sldId id="316" r:id="rId13"/>
    <p:sldId id="318" r:id="rId14"/>
    <p:sldId id="317" r:id="rId15"/>
    <p:sldId id="324" r:id="rId16"/>
    <p:sldId id="319" r:id="rId17"/>
    <p:sldId id="321" r:id="rId18"/>
    <p:sldId id="322" r:id="rId19"/>
    <p:sldId id="323" r:id="rId20"/>
    <p:sldId id="304" r:id="rId21"/>
    <p:sldId id="305" r:id="rId22"/>
    <p:sldId id="306" r:id="rId23"/>
    <p:sldId id="307" r:id="rId24"/>
    <p:sldId id="308" r:id="rId25"/>
    <p:sldId id="309" r:id="rId26"/>
    <p:sldId id="325" r:id="rId27"/>
    <p:sldId id="310" r:id="rId28"/>
    <p:sldId id="311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56" autoAdjust="0"/>
    <p:restoredTop sz="94580"/>
  </p:normalViewPr>
  <p:slideViewPr>
    <p:cSldViewPr snapToGrid="0" snapToObjects="1">
      <p:cViewPr varScale="1">
        <p:scale>
          <a:sx n="81" d="100"/>
          <a:sy n="81" d="100"/>
        </p:scale>
        <p:origin x="73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3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37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38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en-US" sz="1400" b="0" strike="noStrike" spc="-1">
                <a:latin typeface="Times New Roman"/>
              </a:defRPr>
            </a:lvl1pPr>
          </a:lstStyle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39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4DD68A26-4FAA-4057-8599-53A7DC1A20C5}" type="slidenum">
              <a:rPr lang="en-US" sz="1400" b="0" strike="noStrike" spc="-1">
                <a:latin typeface="Times New Roman"/>
              </a:rPr>
              <a:t>‹Nr.›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89650" cy="3425825"/>
          </a:xfrm>
          <a:prstGeom prst="rect">
            <a:avLst/>
          </a:prstGeom>
          <a:ln w="0">
            <a:noFill/>
          </a:ln>
        </p:spPr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160" cy="4111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68560" cy="453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de-DE" sz="1200" b="0" strike="noStrike" spc="-1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2545447-0FFD-4334-978D-A0BB976B62AD}" type="slidenum">
              <a:rPr lang="de-DE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Evapotranspiration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PET, wenn der Speicher größer als  Feldkapazität ist, ansonsten linearer Zusammenhang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algn="r">
              <a:buNone/>
            </a:pPr>
            <a:fld id="{4DD68A26-4FAA-4057-8599-53A7DC1A20C5}" type="slidenum">
              <a:rPr lang="en-US" sz="1400" b="0" strike="noStrike" spc="-1" smtClean="0">
                <a:latin typeface="Times New Roman"/>
              </a:rPr>
              <a:t>14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3998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3" hidden="1"/>
          <p:cNvSpPr/>
          <p:nvPr/>
        </p:nvSpPr>
        <p:spPr>
          <a:xfrm>
            <a:off x="3575160" y="6320520"/>
            <a:ext cx="518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DejaVu Sans"/>
              </a:rPr>
              <a:t>Die Entwicklung konvektiver Zellen vor dem Hintergrund des Klimawandels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Lena Marie Müller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Präsentation im Rahmen des Projektstudiums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12" name="Gerade Verbindung 14"/>
          <p:cNvSpPr/>
          <p:nvPr/>
        </p:nvSpPr>
        <p:spPr>
          <a:xfrm>
            <a:off x="0" y="6122880"/>
            <a:ext cx="12191760" cy="360"/>
          </a:xfrm>
          <a:prstGeom prst="line">
            <a:avLst/>
          </a:prstGeom>
          <a:ln w="12600">
            <a:solidFill>
              <a:srgbClr val="A6A6A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Textfeld 11" hidden="1"/>
          <p:cNvSpPr/>
          <p:nvPr/>
        </p:nvSpPr>
        <p:spPr>
          <a:xfrm>
            <a:off x="8966160" y="6015240"/>
            <a:ext cx="701640" cy="65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/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Folie </a:t>
            </a:r>
            <a:fld id="{5D55716D-4D45-4CD1-8709-8EE7EA775A5B}" type="slidenum"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‹Nr.›</a:t>
            </a:fld>
            <a:endParaRPr lang="en-US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3" name="Grafik 8"/>
          <p:cNvPicPr/>
          <p:nvPr/>
        </p:nvPicPr>
        <p:blipFill>
          <a:blip r:embed="rId14"/>
          <a:stretch/>
        </p:blipFill>
        <p:spPr>
          <a:xfrm>
            <a:off x="10973880" y="6336360"/>
            <a:ext cx="767160" cy="347400"/>
          </a:xfrm>
          <a:prstGeom prst="rect">
            <a:avLst/>
          </a:prstGeom>
          <a:ln w="0">
            <a:noFill/>
          </a:ln>
        </p:spPr>
      </p:pic>
      <p:pic>
        <p:nvPicPr>
          <p:cNvPr id="4" name="Grafik 9"/>
          <p:cNvPicPr/>
          <p:nvPr/>
        </p:nvPicPr>
        <p:blipFill>
          <a:blip r:embed="rId15"/>
          <a:stretch/>
        </p:blipFill>
        <p:spPr>
          <a:xfrm>
            <a:off x="506160" y="6336720"/>
            <a:ext cx="1112400" cy="321120"/>
          </a:xfrm>
          <a:prstGeom prst="rect">
            <a:avLst/>
          </a:prstGeom>
          <a:ln w="0">
            <a:noFill/>
          </a:ln>
        </p:spPr>
      </p:pic>
      <p:sp>
        <p:nvSpPr>
          <p:cNvPr id="5" name="Rechteck 12"/>
          <p:cNvSpPr/>
          <p:nvPr/>
        </p:nvSpPr>
        <p:spPr>
          <a:xfrm>
            <a:off x="0" y="1025640"/>
            <a:ext cx="12188880" cy="5829120"/>
          </a:xfrm>
          <a:prstGeom prst="rect">
            <a:avLst/>
          </a:prstGeom>
          <a:gradFill rotWithShape="0">
            <a:gsLst>
              <a:gs pos="14000">
                <a:srgbClr val="00305E"/>
              </a:gs>
              <a:gs pos="100000">
                <a:srgbClr val="006AB3"/>
              </a:gs>
            </a:gsLst>
            <a:lin ang="1500000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Rechteck 3"/>
          <p:cNvSpPr/>
          <p:nvPr/>
        </p:nvSpPr>
        <p:spPr>
          <a:xfrm>
            <a:off x="0" y="1025640"/>
            <a:ext cx="12188880" cy="168120"/>
          </a:xfrm>
          <a:prstGeom prst="rect">
            <a:avLst/>
          </a:prstGeom>
          <a:solidFill>
            <a:srgbClr val="FFFFFF">
              <a:alpha val="60000"/>
            </a:srgbClr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" name="Grafik 8"/>
          <p:cNvPicPr/>
          <p:nvPr/>
        </p:nvPicPr>
        <p:blipFill>
          <a:blip r:embed="rId16"/>
          <a:stretch/>
        </p:blipFill>
        <p:spPr>
          <a:xfrm>
            <a:off x="10692720" y="328320"/>
            <a:ext cx="1215360" cy="551520"/>
          </a:xfrm>
          <a:prstGeom prst="rect">
            <a:avLst/>
          </a:prstGeom>
          <a:ln w="0">
            <a:noFill/>
          </a:ln>
        </p:spPr>
      </p:pic>
      <p:pic>
        <p:nvPicPr>
          <p:cNvPr id="8" name="Grafik 10"/>
          <p:cNvPicPr/>
          <p:nvPr/>
        </p:nvPicPr>
        <p:blipFill>
          <a:blip r:embed="rId17"/>
          <a:stretch/>
        </p:blipFill>
        <p:spPr>
          <a:xfrm>
            <a:off x="290160" y="349560"/>
            <a:ext cx="1761480" cy="51012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Open Sans Regular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feld 3"/>
          <p:cNvSpPr/>
          <p:nvPr/>
        </p:nvSpPr>
        <p:spPr>
          <a:xfrm>
            <a:off x="3270600" y="6261120"/>
            <a:ext cx="518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DejaVu Sans"/>
              </a:rPr>
              <a:t>Berechnung des Wasserhaushaltes für das Einzugegebiet Kreischa mit Raven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Vortrag im Rahmen des Moduls Einzugegebietsmodellierung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01.03.2022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48" name="Gerade Verbindung 14"/>
          <p:cNvSpPr/>
          <p:nvPr/>
        </p:nvSpPr>
        <p:spPr>
          <a:xfrm>
            <a:off x="0" y="6122880"/>
            <a:ext cx="12191760" cy="360"/>
          </a:xfrm>
          <a:prstGeom prst="line">
            <a:avLst/>
          </a:prstGeom>
          <a:ln w="12600">
            <a:solidFill>
              <a:srgbClr val="A6A6A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Textfeld 11"/>
          <p:cNvSpPr/>
          <p:nvPr/>
        </p:nvSpPr>
        <p:spPr>
          <a:xfrm>
            <a:off x="8966160" y="6015240"/>
            <a:ext cx="701640" cy="65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/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Folie </a:t>
            </a:r>
            <a:fld id="{D69E821B-8925-4F4D-AF59-A4167208F85D}" type="slidenum"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‹Nr.›</a:t>
            </a:fld>
            <a:endParaRPr lang="en-US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50" name="Grafik 8"/>
          <p:cNvPicPr/>
          <p:nvPr/>
        </p:nvPicPr>
        <p:blipFill>
          <a:blip r:embed="rId14"/>
          <a:stretch/>
        </p:blipFill>
        <p:spPr>
          <a:xfrm>
            <a:off x="10973880" y="6336360"/>
            <a:ext cx="767160" cy="347400"/>
          </a:xfrm>
          <a:prstGeom prst="rect">
            <a:avLst/>
          </a:prstGeom>
          <a:ln w="0">
            <a:noFill/>
          </a:ln>
        </p:spPr>
      </p:pic>
      <p:pic>
        <p:nvPicPr>
          <p:cNvPr id="51" name="Grafik 9"/>
          <p:cNvPicPr/>
          <p:nvPr/>
        </p:nvPicPr>
        <p:blipFill>
          <a:blip r:embed="rId15"/>
          <a:stretch/>
        </p:blipFill>
        <p:spPr>
          <a:xfrm>
            <a:off x="506160" y="6336720"/>
            <a:ext cx="1112400" cy="3211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4"/>
          <p:cNvSpPr/>
          <p:nvPr/>
        </p:nvSpPr>
        <p:spPr>
          <a:xfrm>
            <a:off x="4749120" y="6489360"/>
            <a:ext cx="181440" cy="338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Open Sans Regular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feld 3"/>
          <p:cNvSpPr/>
          <p:nvPr/>
        </p:nvSpPr>
        <p:spPr>
          <a:xfrm>
            <a:off x="3575160" y="6320520"/>
            <a:ext cx="518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DejaVu Sans"/>
              </a:rPr>
              <a:t>Die Zukunft konvektiver Zellen vor dem Hintergrund des Klimawandels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Kolloquium der Bachelorarbeit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17.11.2021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92" name="Gerade Verbindung 14"/>
          <p:cNvSpPr/>
          <p:nvPr/>
        </p:nvSpPr>
        <p:spPr>
          <a:xfrm>
            <a:off x="0" y="6122880"/>
            <a:ext cx="12191760" cy="360"/>
          </a:xfrm>
          <a:prstGeom prst="line">
            <a:avLst/>
          </a:prstGeom>
          <a:ln w="12600">
            <a:solidFill>
              <a:srgbClr val="A6A6A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Textfeld 11"/>
          <p:cNvSpPr/>
          <p:nvPr/>
        </p:nvSpPr>
        <p:spPr>
          <a:xfrm>
            <a:off x="8966160" y="6015240"/>
            <a:ext cx="701640" cy="65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/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Folie </a:t>
            </a:r>
            <a:fld id="{250302FF-C62C-41C8-B495-A88693BDAE7A}" type="slidenum"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‹Nr.›</a:t>
            </a:fld>
            <a:endParaRPr lang="en-US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94" name="Grafik 8"/>
          <p:cNvPicPr/>
          <p:nvPr/>
        </p:nvPicPr>
        <p:blipFill>
          <a:blip r:embed="rId14"/>
          <a:stretch/>
        </p:blipFill>
        <p:spPr>
          <a:xfrm>
            <a:off x="10973880" y="6336360"/>
            <a:ext cx="767160" cy="347400"/>
          </a:xfrm>
          <a:prstGeom prst="rect">
            <a:avLst/>
          </a:prstGeom>
          <a:ln w="0">
            <a:noFill/>
          </a:ln>
        </p:spPr>
      </p:pic>
      <p:pic>
        <p:nvPicPr>
          <p:cNvPr id="95" name="Grafik 9"/>
          <p:cNvPicPr/>
          <p:nvPr/>
        </p:nvPicPr>
        <p:blipFill>
          <a:blip r:embed="rId15"/>
          <a:stretch/>
        </p:blipFill>
        <p:spPr>
          <a:xfrm>
            <a:off x="506160" y="6336720"/>
            <a:ext cx="1112400" cy="321120"/>
          </a:xfrm>
          <a:prstGeom prst="rect">
            <a:avLst/>
          </a:prstGeom>
          <a:ln w="0">
            <a:noFill/>
          </a:ln>
        </p:spPr>
      </p:pic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Open Sans Regular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wd.de/DE/leistungen/klimadatendeutschland/mittelwerte/temp8110festhtml.html%3Fview%3DnasPublication" TargetMode="External"/><Relationship Id="rId2" Type="http://schemas.openxmlformats.org/officeDocument/2006/relationships/hyperlink" Target="https://www.hydro-consult.de/wasserhaushaltsmodell-n-a-modell%20abgerufen%20am%2006.02.2022" TargetMode="Externa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rekisviewer.hydro.tu-dresden.de/fdm/ReKISExpert.jsp#menu-5" TargetMode="External"/><Relationship Id="rId5" Type="http://schemas.openxmlformats.org/officeDocument/2006/relationships/hyperlink" Target="https://opendata.dwd.de/climateenvironment/CDC/observationsgermany/climate/daily/solar/" TargetMode="External"/><Relationship Id="rId4" Type="http://schemas.openxmlformats.org/officeDocument/2006/relationships/hyperlink" Target="https://opendata.dwd.de/climateenvironment/CDC/observationsgermany/climate/daily/kl/historical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874800" y="4494600"/>
            <a:ext cx="10435680" cy="1776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</a:rPr>
              <a:t>Kan Lei, Leonard Grabow, Lena Marie Müller 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</a:rPr>
              <a:t>01.03.2022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</a:rPr>
              <a:t>Betreuer: D. Spieler, J. Hofmann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874800" y="2421000"/>
            <a:ext cx="10435680" cy="825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DejaVu Sans"/>
              </a:rPr>
              <a:t>Vortrag im Rahmen des Moduls Einzugsgebietsmodellierung (MHYD05)</a:t>
            </a:r>
            <a:endParaRPr lang="de-DE" sz="16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title"/>
          </p:nvPr>
        </p:nvSpPr>
        <p:spPr>
          <a:xfrm>
            <a:off x="874800" y="3392280"/>
            <a:ext cx="10435680" cy="968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3200" b="1" strike="noStrike" spc="-1" dirty="0">
                <a:solidFill>
                  <a:srgbClr val="FFFFFF"/>
                </a:solidFill>
                <a:latin typeface="Open Sans"/>
                <a:ea typeface="Open Sans"/>
              </a:rPr>
              <a:t>Berechnung des Wasserhaushaltes für das Einzugsgebiet </a:t>
            </a:r>
            <a:r>
              <a:rPr lang="de-DE" sz="3200" b="1" strike="noStrike" spc="-1" dirty="0" err="1">
                <a:solidFill>
                  <a:srgbClr val="FFFFFF"/>
                </a:solidFill>
                <a:latin typeface="Open Sans"/>
                <a:ea typeface="Open Sans"/>
              </a:rPr>
              <a:t>Kreischa</a:t>
            </a:r>
            <a:r>
              <a:rPr lang="de-DE" sz="3200" b="1" strike="noStrike" spc="-1" dirty="0">
                <a:solidFill>
                  <a:srgbClr val="FFFFFF"/>
                </a:solidFill>
                <a:latin typeface="Open Sans"/>
                <a:ea typeface="Open Sans"/>
              </a:rPr>
              <a:t> mit Raven</a:t>
            </a:r>
            <a:endParaRPr lang="de-DE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04306855-7C10-4B12-9469-A782C284D6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876" y="1681301"/>
            <a:ext cx="6287553" cy="4446289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3.1. </a:t>
            </a:r>
            <a:r>
              <a:rPr lang="de-DE" sz="2000" b="0" strike="noStrike" spc="-1" dirty="0" err="1">
                <a:solidFill>
                  <a:srgbClr val="A6A6A6"/>
                </a:solidFill>
                <a:latin typeface="Open Sans"/>
                <a:ea typeface="DejaVu Sans"/>
              </a:rPr>
              <a:t>Hydrotopenbildung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Verschneidung von Bodenflächen mit Landnutzungsflächen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 Regular"/>
              </a:rPr>
              <a:t>Das Ergebnis</a:t>
            </a: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: 4208 einzigartige, nicht-benachbarte Hydrotope</a:t>
            </a:r>
          </a:p>
        </p:txBody>
      </p:sp>
    </p:spTree>
    <p:extLst>
      <p:ext uri="{BB962C8B-B14F-4D97-AF65-F5344CB8AC3E}">
        <p14:creationId xmlns:p14="http://schemas.microsoft.com/office/powerpoint/2010/main" val="3204707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Boden-Infiltration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Aus HBV – Modell nach Bergstrom, 1995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CE18AE2-5B1E-48DA-93EA-546204FFC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077" y="3088439"/>
            <a:ext cx="3086782" cy="68112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1767AD8-F0FD-4EF6-BD66-A2F5D6E6A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-57150"/>
            <a:ext cx="4234246" cy="5988555"/>
          </a:xfrm>
          <a:prstGeom prst="rect">
            <a:avLst/>
          </a:prstGeom>
        </p:spPr>
      </p:pic>
      <p:sp>
        <p:nvSpPr>
          <p:cNvPr id="6" name="Pfeil: nach oben 5">
            <a:extLst>
              <a:ext uri="{FF2B5EF4-FFF2-40B4-BE49-F238E27FC236}">
                <a16:creationId xmlns:a16="http://schemas.microsoft.com/office/drawing/2014/main" id="{B6E2973B-5AE6-4498-9AE0-88E4D289ADF2}"/>
              </a:ext>
            </a:extLst>
          </p:cNvPr>
          <p:cNvSpPr/>
          <p:nvPr/>
        </p:nvSpPr>
        <p:spPr>
          <a:xfrm rot="10800000">
            <a:off x="9051048" y="1569544"/>
            <a:ext cx="452487" cy="1859456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Pfeil: nach oben 7">
            <a:extLst>
              <a:ext uri="{FF2B5EF4-FFF2-40B4-BE49-F238E27FC236}">
                <a16:creationId xmlns:a16="http://schemas.microsoft.com/office/drawing/2014/main" id="{0A710B53-1560-4B49-AFA1-FD7665AAE78E}"/>
              </a:ext>
            </a:extLst>
          </p:cNvPr>
          <p:cNvSpPr/>
          <p:nvPr/>
        </p:nvSpPr>
        <p:spPr>
          <a:xfrm rot="10800000">
            <a:off x="8598561" y="1569543"/>
            <a:ext cx="452487" cy="2681945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2808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D7473C5C-1196-4741-BAE2-7C6A84480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Baumkronen-Evaporation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Instantane Verdunstung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Für Schnee und Regen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feil: nach oben 16">
            <a:extLst>
              <a:ext uri="{FF2B5EF4-FFF2-40B4-BE49-F238E27FC236}">
                <a16:creationId xmlns:a16="http://schemas.microsoft.com/office/drawing/2014/main" id="{30E32B6B-1229-43EC-96F8-6A04E05CE313}"/>
              </a:ext>
            </a:extLst>
          </p:cNvPr>
          <p:cNvSpPr/>
          <p:nvPr/>
        </p:nvSpPr>
        <p:spPr>
          <a:xfrm>
            <a:off x="8088198" y="1423447"/>
            <a:ext cx="452487" cy="810706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651A090-C438-4FFB-926B-CDF355BEBB73}"/>
              </a:ext>
            </a:extLst>
          </p:cNvPr>
          <p:cNvSpPr txBox="1"/>
          <p:nvPr/>
        </p:nvSpPr>
        <p:spPr>
          <a:xfrm flipH="1">
            <a:off x="893957" y="4299859"/>
            <a:ext cx="2784566" cy="646331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Keine Parametrisierung!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106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83D5BD0-A66B-4045-82BE-F07F06884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5506545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Überflutung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Verlagerung des verbleibenden Oberflächenwasser des letzten Zeitschritts in den oberen Boden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feil: nach oben 16">
            <a:extLst>
              <a:ext uri="{FF2B5EF4-FFF2-40B4-BE49-F238E27FC236}">
                <a16:creationId xmlns:a16="http://schemas.microsoft.com/office/drawing/2014/main" id="{30E32B6B-1229-43EC-96F8-6A04E05CE313}"/>
              </a:ext>
            </a:extLst>
          </p:cNvPr>
          <p:cNvSpPr/>
          <p:nvPr/>
        </p:nvSpPr>
        <p:spPr>
          <a:xfrm rot="16200000">
            <a:off x="9381285" y="3186977"/>
            <a:ext cx="452487" cy="810706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4B72F5D-E1E1-4F8C-AB0A-0F7969AAB5A6}"/>
              </a:ext>
            </a:extLst>
          </p:cNvPr>
          <p:cNvSpPr txBox="1"/>
          <p:nvPr/>
        </p:nvSpPr>
        <p:spPr>
          <a:xfrm flipH="1">
            <a:off x="893957" y="4299859"/>
            <a:ext cx="2784566" cy="646331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Keine Parametrisierung!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8820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A0660251-5CDF-4E14-9A72-15827DAB36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Boden-Evaporation (=</a:t>
            </a:r>
            <a:r>
              <a:rPr lang="de-DE" sz="1800" b="1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Evapotranspiration</a:t>
            </a: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Obere und mittlere Bodenschicht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Aus HBV – Modell nach Bergstrom, 1995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PET nach Hargreaves 1985</a:t>
            </a:r>
            <a:endParaRPr lang="de-DE" sz="14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Nur abhängig von Strahlung und Temperatur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D1901BD-B2AB-45CF-AC32-D3DB677A9C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7" y="3464806"/>
            <a:ext cx="3651963" cy="681120"/>
          </a:xfrm>
          <a:prstGeom prst="rect">
            <a:avLst/>
          </a:prstGeom>
        </p:spPr>
      </p:pic>
      <p:sp>
        <p:nvSpPr>
          <p:cNvPr id="10" name="Pfeil: nach oben 9">
            <a:extLst>
              <a:ext uri="{FF2B5EF4-FFF2-40B4-BE49-F238E27FC236}">
                <a16:creationId xmlns:a16="http://schemas.microsoft.com/office/drawing/2014/main" id="{A1DF049C-9DC9-4449-BB17-3BC3C5E5D349}"/>
              </a:ext>
            </a:extLst>
          </p:cNvPr>
          <p:cNvSpPr/>
          <p:nvPr/>
        </p:nvSpPr>
        <p:spPr>
          <a:xfrm>
            <a:off x="9151022" y="1316214"/>
            <a:ext cx="452487" cy="2243415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Pfeil: nach oben 10">
            <a:extLst>
              <a:ext uri="{FF2B5EF4-FFF2-40B4-BE49-F238E27FC236}">
                <a16:creationId xmlns:a16="http://schemas.microsoft.com/office/drawing/2014/main" id="{4807A04D-5937-4328-9BFC-A97F24F49C8F}"/>
              </a:ext>
            </a:extLst>
          </p:cNvPr>
          <p:cNvSpPr/>
          <p:nvPr/>
        </p:nvSpPr>
        <p:spPr>
          <a:xfrm>
            <a:off x="8622527" y="1316214"/>
            <a:ext cx="452487" cy="3016300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CE88816-6DE0-4AE0-B301-C067C835E9E9}"/>
              </a:ext>
            </a:extLst>
          </p:cNvPr>
          <p:cNvSpPr txBox="1"/>
          <p:nvPr/>
        </p:nvSpPr>
        <p:spPr>
          <a:xfrm flipH="1">
            <a:off x="874800" y="5197420"/>
            <a:ext cx="2784566" cy="646331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Keine Parametrisierung!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2688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46FEE7F7-7AD6-4554-97C6-2D5410633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Kapillare Aufstiegsrate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Aus HBV – Modell nach Bergstrom, 1995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DC08D91-8BD6-449A-8CAA-13C4D4EF75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344" y="3047188"/>
            <a:ext cx="3825866" cy="681120"/>
          </a:xfrm>
          <a:prstGeom prst="rect">
            <a:avLst/>
          </a:prstGeom>
        </p:spPr>
      </p:pic>
      <p:sp>
        <p:nvSpPr>
          <p:cNvPr id="8" name="Pfeil: nach oben 7">
            <a:extLst>
              <a:ext uri="{FF2B5EF4-FFF2-40B4-BE49-F238E27FC236}">
                <a16:creationId xmlns:a16="http://schemas.microsoft.com/office/drawing/2014/main" id="{B9508AD3-E915-4DC3-AD47-B18FBFACFABE}"/>
              </a:ext>
            </a:extLst>
          </p:cNvPr>
          <p:cNvSpPr/>
          <p:nvPr/>
        </p:nvSpPr>
        <p:spPr>
          <a:xfrm>
            <a:off x="8915049" y="3639996"/>
            <a:ext cx="452487" cy="763621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2477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37EC8DDF-582A-44D9-9FAF-158233E6D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Perkolationsrate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Als konstant gegeben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Pfeil: nach oben 5">
            <a:extLst>
              <a:ext uri="{FF2B5EF4-FFF2-40B4-BE49-F238E27FC236}">
                <a16:creationId xmlns:a16="http://schemas.microsoft.com/office/drawing/2014/main" id="{0F879C04-403C-4E64-BD44-1E3270C640BF}"/>
              </a:ext>
            </a:extLst>
          </p:cNvPr>
          <p:cNvSpPr/>
          <p:nvPr/>
        </p:nvSpPr>
        <p:spPr>
          <a:xfrm rot="10800000">
            <a:off x="8915049" y="4464532"/>
            <a:ext cx="452487" cy="763621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9739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34F87B6A-5D45-4DEE-BA3D-83BA90EF61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Baseflow</a:t>
            </a:r>
            <a:endParaRPr lang="de-DE" sz="1800" b="1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Mittlere Bodenschicht: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Untere Bodenschicht: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049AF5D-1A87-413A-B4D2-E38F0814B7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73" y="4605306"/>
            <a:ext cx="1850332" cy="2929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DC64849-B0A6-4B6D-998C-A0704317B5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73" y="3247795"/>
            <a:ext cx="1850332" cy="339228"/>
          </a:xfrm>
          <a:prstGeom prst="rect">
            <a:avLst/>
          </a:prstGeom>
        </p:spPr>
      </p:pic>
      <p:sp>
        <p:nvSpPr>
          <p:cNvPr id="9" name="Pfeil: nach oben 8">
            <a:extLst>
              <a:ext uri="{FF2B5EF4-FFF2-40B4-BE49-F238E27FC236}">
                <a16:creationId xmlns:a16="http://schemas.microsoft.com/office/drawing/2014/main" id="{4A399C6F-2F1C-4C45-B04F-2378BF1173CC}"/>
              </a:ext>
            </a:extLst>
          </p:cNvPr>
          <p:cNvSpPr/>
          <p:nvPr/>
        </p:nvSpPr>
        <p:spPr>
          <a:xfrm rot="2596345">
            <a:off x="9638529" y="4216539"/>
            <a:ext cx="452487" cy="1127089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Pfeil: nach oben 9">
            <a:extLst>
              <a:ext uri="{FF2B5EF4-FFF2-40B4-BE49-F238E27FC236}">
                <a16:creationId xmlns:a16="http://schemas.microsoft.com/office/drawing/2014/main" id="{EBB2A970-00F8-495A-91A5-D4297DEEF809}"/>
              </a:ext>
            </a:extLst>
          </p:cNvPr>
          <p:cNvSpPr/>
          <p:nvPr/>
        </p:nvSpPr>
        <p:spPr>
          <a:xfrm rot="4669104">
            <a:off x="9425145" y="3812217"/>
            <a:ext cx="452487" cy="944565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2618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391504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4. Modellbearbeitung 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412043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rgbClr val="00305E"/>
                </a:solidFill>
                <a:latin typeface="Open Sans"/>
                <a:ea typeface="Open Sans"/>
              </a:rPr>
              <a:t>aufbereitung</a:t>
            </a: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 (Leo, Lena) 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rgbClr val="00305E"/>
                </a:solidFill>
                <a:latin typeface="Open Sans"/>
                <a:ea typeface="Open Sans"/>
              </a:rPr>
              <a:t>Hydrotopenbildung</a:t>
            </a: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 (Leo)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 (Kan)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 (Kan)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 (Kan)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 (Lena)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 (Unsicherheiten: Leo, )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805443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902733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4234548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6. Fazit &amp; Ausblick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80772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6.1. Unsicherheitsanalyse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88ADAA7-4D43-4557-B4F3-73EBBBE7F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419" y="808973"/>
            <a:ext cx="8255161" cy="52400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D412F379-DEB1-4C3C-B7EA-2788EAE2F7C2}"/>
              </a:ext>
            </a:extLst>
          </p:cNvPr>
          <p:cNvSpPr txBox="1"/>
          <p:nvPr/>
        </p:nvSpPr>
        <p:spPr>
          <a:xfrm>
            <a:off x="874800" y="1027080"/>
            <a:ext cx="4471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Welche Unsicherheit ist zu erwarten?</a:t>
            </a:r>
          </a:p>
        </p:txBody>
      </p:sp>
    </p:spTree>
    <p:extLst>
      <p:ext uri="{BB962C8B-B14F-4D97-AF65-F5344CB8AC3E}">
        <p14:creationId xmlns:p14="http://schemas.microsoft.com/office/powerpoint/2010/main" val="2409228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747000" y="345960"/>
            <a:ext cx="10577520" cy="376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1800" b="1" strike="noStrike" spc="-1" dirty="0">
                <a:solidFill>
                  <a:srgbClr val="00305E"/>
                </a:solidFill>
                <a:latin typeface="Open Sans"/>
                <a:ea typeface="DejaVu Sans"/>
              </a:rPr>
              <a:t>Literatur 1/2</a:t>
            </a:r>
            <a:endParaRPr lang="de-DE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5DB62-2E57-BC41-8B88-97E7A92BBA7A}"/>
              </a:ext>
            </a:extLst>
          </p:cNvPr>
          <p:cNvSpPr txBox="1"/>
          <p:nvPr/>
        </p:nvSpPr>
        <p:spPr>
          <a:xfrm>
            <a:off x="662918" y="722520"/>
            <a:ext cx="10919483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Brown, G. und Craig, J. R. (2020). </a:t>
            </a:r>
            <a:r>
              <a:rPr lang="de-DE" sz="1100" dirty="0" err="1"/>
              <a:t>Structural</a:t>
            </a:r>
            <a:r>
              <a:rPr lang="de-DE" sz="1100" dirty="0"/>
              <a:t> </a:t>
            </a:r>
            <a:r>
              <a:rPr lang="de-DE" sz="1100" dirty="0" err="1"/>
              <a:t>calibration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an semi-</a:t>
            </a:r>
            <a:r>
              <a:rPr lang="de-DE" sz="1100" dirty="0" err="1"/>
              <a:t>distributed</a:t>
            </a:r>
            <a:r>
              <a:rPr lang="de-DE" sz="1100" dirty="0"/>
              <a:t> </a:t>
            </a:r>
            <a:r>
              <a:rPr lang="de-DE" sz="1100" dirty="0" err="1"/>
              <a:t>hydrological</a:t>
            </a:r>
            <a:r>
              <a:rPr lang="de-DE" sz="1100" dirty="0"/>
              <a:t> </a:t>
            </a:r>
            <a:r>
              <a:rPr lang="de-DE" sz="1100" dirty="0" err="1"/>
              <a:t>model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LiardRiver</a:t>
            </a:r>
            <a:r>
              <a:rPr lang="de-DE" sz="1100" dirty="0"/>
              <a:t> </a:t>
            </a:r>
            <a:r>
              <a:rPr lang="de-DE" sz="1100" dirty="0" err="1"/>
              <a:t>basin</a:t>
            </a:r>
            <a:r>
              <a:rPr lang="de-DE" sz="1100" dirty="0"/>
              <a:t>. Canadian </a:t>
            </a:r>
            <a:r>
              <a:rPr lang="de-DE" sz="1100" dirty="0" err="1"/>
              <a:t>Water</a:t>
            </a:r>
            <a:r>
              <a:rPr lang="de-DE" sz="1100" dirty="0"/>
              <a:t> Resources Journal / Revue </a:t>
            </a:r>
            <a:r>
              <a:rPr lang="de-DE" sz="1100" dirty="0" err="1"/>
              <a:t>canadienne</a:t>
            </a:r>
            <a:r>
              <a:rPr lang="de-DE" sz="1100" dirty="0"/>
              <a:t> des </a:t>
            </a:r>
            <a:r>
              <a:rPr lang="de-DE" sz="1100" dirty="0" err="1"/>
              <a:t>ressources</a:t>
            </a:r>
            <a:r>
              <a:rPr lang="de-DE" sz="1100" dirty="0"/>
              <a:t> </a:t>
            </a:r>
            <a:r>
              <a:rPr lang="de-DE" sz="1100" dirty="0" err="1"/>
              <a:t>hydriques</a:t>
            </a:r>
            <a:r>
              <a:rPr lang="de-DE" sz="1100" dirty="0"/>
              <a:t>, 45(4):287–303.</a:t>
            </a:r>
          </a:p>
          <a:p>
            <a:endParaRPr lang="de-DE" sz="1100" dirty="0"/>
          </a:p>
          <a:p>
            <a:r>
              <a:rPr lang="de-DE" sz="1100" dirty="0"/>
              <a:t>Craig, J. R., Brown, G., </a:t>
            </a:r>
            <a:r>
              <a:rPr lang="de-DE" sz="1100" dirty="0" err="1"/>
              <a:t>Chlumsky</a:t>
            </a:r>
            <a:r>
              <a:rPr lang="de-DE" sz="1100" dirty="0"/>
              <a:t>, R., </a:t>
            </a:r>
            <a:r>
              <a:rPr lang="de-DE" sz="1100" dirty="0" err="1"/>
              <a:t>Jenkinson</a:t>
            </a:r>
            <a:r>
              <a:rPr lang="de-DE" sz="1100" dirty="0"/>
              <a:t>, R. W., Jost, G., Lee, K., Mai, J., </a:t>
            </a:r>
            <a:r>
              <a:rPr lang="de-DE" sz="1100" dirty="0" err="1"/>
              <a:t>Serrer</a:t>
            </a:r>
            <a:r>
              <a:rPr lang="de-DE" sz="1100" dirty="0"/>
              <a:t>, M., </a:t>
            </a:r>
            <a:r>
              <a:rPr lang="de-DE" sz="1100" dirty="0" err="1"/>
              <a:t>Sgro</a:t>
            </a:r>
            <a:r>
              <a:rPr lang="de-DE" sz="1100" dirty="0"/>
              <a:t>, N., </a:t>
            </a:r>
            <a:r>
              <a:rPr lang="de-DE" sz="1100" dirty="0" err="1"/>
              <a:t>Shafii</a:t>
            </a:r>
            <a:r>
              <a:rPr lang="de-DE" sz="1100" dirty="0"/>
              <a:t>, M.,</a:t>
            </a:r>
            <a:r>
              <a:rPr lang="de-DE" sz="1100" dirty="0" err="1"/>
              <a:t>Snowdon</a:t>
            </a:r>
            <a:r>
              <a:rPr lang="de-DE" sz="1100" dirty="0"/>
              <a:t>, A. P., und </a:t>
            </a:r>
            <a:r>
              <a:rPr lang="de-DE" sz="1100" dirty="0" err="1"/>
              <a:t>Tolson</a:t>
            </a:r>
            <a:r>
              <a:rPr lang="de-DE" sz="1100" dirty="0"/>
              <a:t>, B. A. (2020). Flexible </a:t>
            </a:r>
            <a:r>
              <a:rPr lang="de-DE" sz="1100" dirty="0" err="1"/>
              <a:t>watershed</a:t>
            </a:r>
            <a:r>
              <a:rPr lang="de-DE" sz="1100" dirty="0"/>
              <a:t> </a:t>
            </a:r>
            <a:r>
              <a:rPr lang="de-DE" sz="1100" dirty="0" err="1"/>
              <a:t>simulation</a:t>
            </a:r>
            <a:r>
              <a:rPr lang="de-DE" sz="1100" dirty="0"/>
              <a:t> </a:t>
            </a:r>
            <a:r>
              <a:rPr lang="de-DE" sz="1100" dirty="0" err="1"/>
              <a:t>with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Raven </a:t>
            </a:r>
            <a:r>
              <a:rPr lang="de-DE" sz="1100" dirty="0" err="1"/>
              <a:t>hydrological</a:t>
            </a:r>
            <a:r>
              <a:rPr lang="de-DE" sz="1100" dirty="0"/>
              <a:t> </a:t>
            </a:r>
            <a:r>
              <a:rPr lang="de-DE" sz="1100" dirty="0" err="1"/>
              <a:t>modellingframework</a:t>
            </a:r>
            <a:r>
              <a:rPr lang="de-DE" sz="1100" dirty="0"/>
              <a:t>. Environmental </a:t>
            </a:r>
            <a:r>
              <a:rPr lang="de-DE" sz="1100" dirty="0" err="1"/>
              <a:t>Modelling</a:t>
            </a:r>
            <a:r>
              <a:rPr lang="de-DE" sz="1100" dirty="0"/>
              <a:t> &amp; Software, 129:104728.</a:t>
            </a:r>
          </a:p>
          <a:p>
            <a:endParaRPr lang="de-DE" sz="1100" dirty="0"/>
          </a:p>
          <a:p>
            <a:r>
              <a:rPr lang="de-DE" sz="1100" dirty="0"/>
              <a:t>Craig, J. R. Rob </a:t>
            </a:r>
            <a:r>
              <a:rPr lang="de-DE" sz="1100" dirty="0" err="1"/>
              <a:t>Chlumsky</a:t>
            </a:r>
            <a:r>
              <a:rPr lang="de-DE" sz="1100" dirty="0"/>
              <a:t>, R., </a:t>
            </a:r>
            <a:r>
              <a:rPr lang="de-DE" sz="1100" dirty="0" err="1"/>
              <a:t>Jenkinson</a:t>
            </a:r>
            <a:r>
              <a:rPr lang="de-DE" sz="1100" dirty="0"/>
              <a:t>, W., Jost, G., Mai, J., </a:t>
            </a:r>
            <a:r>
              <a:rPr lang="de-DE" sz="1100" dirty="0" err="1"/>
              <a:t>Scantlebury</a:t>
            </a:r>
            <a:r>
              <a:rPr lang="de-DE" sz="1100" dirty="0"/>
              <a:t>, L., </a:t>
            </a:r>
            <a:r>
              <a:rPr lang="de-DE" sz="1100" dirty="0" err="1"/>
              <a:t>Serrer</a:t>
            </a:r>
            <a:r>
              <a:rPr lang="de-DE" sz="1100" dirty="0"/>
              <a:t>, M., </a:t>
            </a:r>
            <a:r>
              <a:rPr lang="de-DE" sz="1100" dirty="0" err="1"/>
              <a:t>Sgro</a:t>
            </a:r>
            <a:r>
              <a:rPr lang="de-DE" sz="1100" dirty="0"/>
              <a:t>, N., </a:t>
            </a:r>
            <a:r>
              <a:rPr lang="de-DE" sz="1100" dirty="0" err="1"/>
              <a:t>Snowdon</a:t>
            </a:r>
            <a:r>
              <a:rPr lang="de-DE" sz="1100" dirty="0"/>
              <a:t>, </a:t>
            </a:r>
            <a:r>
              <a:rPr lang="de-DE" sz="1100" dirty="0" err="1"/>
              <a:t>A.,und</a:t>
            </a:r>
            <a:r>
              <a:rPr lang="de-DE" sz="1100" dirty="0"/>
              <a:t> </a:t>
            </a:r>
            <a:r>
              <a:rPr lang="de-DE" sz="1100" dirty="0" err="1"/>
              <a:t>Tolson</a:t>
            </a:r>
            <a:r>
              <a:rPr lang="de-DE" sz="1100" dirty="0"/>
              <a:t>, B. (2021). Raven: </a:t>
            </a:r>
            <a:r>
              <a:rPr lang="de-DE" sz="1100" dirty="0" err="1"/>
              <a:t>User’s</a:t>
            </a:r>
            <a:r>
              <a:rPr lang="de-DE" sz="1100" dirty="0"/>
              <a:t> </a:t>
            </a:r>
            <a:r>
              <a:rPr lang="de-DE" sz="1100" dirty="0" err="1"/>
              <a:t>and</a:t>
            </a:r>
            <a:r>
              <a:rPr lang="de-DE" sz="1100" dirty="0"/>
              <a:t> </a:t>
            </a:r>
            <a:r>
              <a:rPr lang="de-DE" sz="1100" dirty="0" err="1"/>
              <a:t>Developer’s</a:t>
            </a:r>
            <a:r>
              <a:rPr lang="de-DE" sz="1100" dirty="0"/>
              <a:t> Manual v3.0.4. 204 </a:t>
            </a:r>
            <a:r>
              <a:rPr lang="de-DE" sz="1100" dirty="0" err="1"/>
              <a:t>pp.Dr</a:t>
            </a:r>
            <a:r>
              <a:rPr lang="de-DE" sz="1100" dirty="0"/>
              <a:t>. Dittrich &amp; Partner Hydro-</a:t>
            </a:r>
            <a:r>
              <a:rPr lang="de-DE" sz="1100" dirty="0" err="1"/>
              <a:t>Consult</a:t>
            </a:r>
            <a:r>
              <a:rPr lang="de-DE" sz="1100" dirty="0"/>
              <a:t> GmbH (2021). </a:t>
            </a:r>
          </a:p>
          <a:p>
            <a:endParaRPr lang="de-DE" sz="1100" dirty="0"/>
          </a:p>
          <a:p>
            <a:r>
              <a:rPr lang="de-DE" sz="1100" dirty="0"/>
              <a:t>AKWA–M Wasserhaushaltsmodell und Niederschlags-Abfluss-Modell. URL: </a:t>
            </a:r>
            <a:r>
              <a:rPr lang="de-DE" sz="1100" dirty="0">
                <a:hlinkClick r:id="rId2"/>
              </a:rPr>
              <a:t>https://www.hydro-consult.de/wasserhaushaltsmodell-n-a-modell abgerufen am 06.02.2022</a:t>
            </a:r>
            <a:r>
              <a:rPr lang="de-DE" sz="1100" dirty="0"/>
              <a:t>.</a:t>
            </a:r>
          </a:p>
          <a:p>
            <a:endParaRPr lang="de-DE" sz="1100" dirty="0"/>
          </a:p>
          <a:p>
            <a:r>
              <a:rPr lang="de-DE" sz="1100" dirty="0"/>
              <a:t>DWD (2021). </a:t>
            </a:r>
            <a:r>
              <a:rPr lang="de-DE" sz="1100" dirty="0" err="1"/>
              <a:t>Vielj</a:t>
            </a:r>
            <a:r>
              <a:rPr lang="de-DE" sz="1100" dirty="0"/>
              <a:t> ̈</a:t>
            </a:r>
            <a:r>
              <a:rPr lang="de-DE" sz="1100" dirty="0" err="1"/>
              <a:t>ahrige</a:t>
            </a:r>
            <a:r>
              <a:rPr lang="de-DE" sz="1100" dirty="0"/>
              <a:t> Temperaturmittelwerte 1981 - 2010.URL:  </a:t>
            </a:r>
            <a:r>
              <a:rPr lang="de-DE" sz="1100" dirty="0">
                <a:hlinkClick r:id="rId3"/>
              </a:rPr>
              <a:t>https://www.dwd.de/DE/leistungen/klimadatendeutschland/mittelwerte/temp8110festhtml.html%3Fview=nasPublication</a:t>
            </a:r>
            <a:r>
              <a:rPr lang="de-DE" sz="1100" dirty="0"/>
              <a:t> ,abgerufen am 21.02.2022.</a:t>
            </a:r>
          </a:p>
          <a:p>
            <a:endParaRPr lang="de-DE" sz="1100" dirty="0"/>
          </a:p>
          <a:p>
            <a:r>
              <a:rPr lang="de-DE" sz="1100" dirty="0"/>
              <a:t>DWD </a:t>
            </a:r>
            <a:r>
              <a:rPr lang="de-DE" sz="1100" dirty="0" err="1"/>
              <a:t>Climate</a:t>
            </a:r>
            <a:r>
              <a:rPr lang="de-DE" sz="1100" dirty="0"/>
              <a:t> Data Center (2021a). Historische tägliche Stationsbeobachtungen (Temperatur, Druck, Niederschlag, Sonnenscheindauer, etc.) für Deutschland. Version v21.3, 2021. </a:t>
            </a:r>
            <a:r>
              <a:rPr lang="de-DE" sz="1100" dirty="0">
                <a:hlinkClick r:id="rId4"/>
              </a:rPr>
              <a:t>https://opendata.dwd.de/climateenvironment/CDC/observationsgermany/climate/daily/kl/historical/</a:t>
            </a:r>
            <a:r>
              <a:rPr lang="de-DE" sz="1100" dirty="0"/>
              <a:t> abgerufen am18.11.2021.</a:t>
            </a:r>
          </a:p>
          <a:p>
            <a:endParaRPr lang="de-DE" sz="1100" dirty="0"/>
          </a:p>
          <a:p>
            <a:r>
              <a:rPr lang="de-DE" sz="1100" dirty="0"/>
              <a:t>DWD </a:t>
            </a:r>
            <a:r>
              <a:rPr lang="de-DE" sz="1100" dirty="0" err="1"/>
              <a:t>Climate</a:t>
            </a:r>
            <a:r>
              <a:rPr lang="de-DE" sz="1100" dirty="0"/>
              <a:t> Data Center (2021b). T ̈</a:t>
            </a:r>
            <a:r>
              <a:rPr lang="de-DE" sz="1100" dirty="0" err="1"/>
              <a:t>agliche</a:t>
            </a:r>
            <a:r>
              <a:rPr lang="de-DE" sz="1100" dirty="0"/>
              <a:t> Stationsmessungen der Solarstrahlung (global/diffus) und </a:t>
            </a:r>
            <a:r>
              <a:rPr lang="de-DE" sz="1100" dirty="0" err="1"/>
              <a:t>deratmosph</a:t>
            </a:r>
            <a:r>
              <a:rPr lang="de-DE" sz="1100" dirty="0"/>
              <a:t> ̈arischen Gegenstrahlung f ̈</a:t>
            </a:r>
            <a:r>
              <a:rPr lang="de-DE" sz="1100" dirty="0" err="1"/>
              <a:t>ur</a:t>
            </a:r>
            <a:r>
              <a:rPr lang="de-DE" sz="1100" dirty="0"/>
              <a:t> Deutschland. Version </a:t>
            </a:r>
            <a:r>
              <a:rPr lang="de-DE" sz="1100" dirty="0" err="1"/>
              <a:t>recent</a:t>
            </a:r>
            <a:r>
              <a:rPr lang="de-DE" sz="1100" dirty="0"/>
              <a:t>. </a:t>
            </a:r>
            <a:r>
              <a:rPr lang="de-DE" sz="1100" dirty="0">
                <a:hlinkClick r:id="rId5"/>
              </a:rPr>
              <a:t>https://opendata.dwd.de/climateenvironment/CDC/observationsgermany/climate/daily/solar/</a:t>
            </a:r>
            <a:r>
              <a:rPr lang="de-DE" sz="1100" dirty="0"/>
              <a:t> abgerufen am 18.11.2021.</a:t>
            </a:r>
          </a:p>
          <a:p>
            <a:endParaRPr lang="de-DE" sz="1100" dirty="0"/>
          </a:p>
          <a:p>
            <a:r>
              <a:rPr lang="de-DE" sz="1100" dirty="0"/>
              <a:t>Gavin, H. P. (2020). The </a:t>
            </a:r>
            <a:r>
              <a:rPr lang="de-DE" sz="1100" dirty="0" err="1"/>
              <a:t>Levenberg</a:t>
            </a:r>
            <a:r>
              <a:rPr lang="de-DE" sz="1100" dirty="0"/>
              <a:t>-Marquardt </a:t>
            </a:r>
            <a:r>
              <a:rPr lang="de-DE" sz="1100" dirty="0" err="1"/>
              <a:t>algorithm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</a:t>
            </a:r>
            <a:r>
              <a:rPr lang="de-DE" sz="1100" dirty="0" err="1"/>
              <a:t>nonlinear</a:t>
            </a:r>
            <a:r>
              <a:rPr lang="de-DE" sz="1100" dirty="0"/>
              <a:t> least </a:t>
            </a:r>
            <a:r>
              <a:rPr lang="de-DE" sz="1100" dirty="0" err="1"/>
              <a:t>squares</a:t>
            </a:r>
            <a:r>
              <a:rPr lang="de-DE" sz="1100" dirty="0"/>
              <a:t> </a:t>
            </a:r>
            <a:r>
              <a:rPr lang="de-DE" sz="1100" dirty="0" err="1"/>
              <a:t>curve</a:t>
            </a:r>
            <a:r>
              <a:rPr lang="de-DE" sz="1100" dirty="0"/>
              <a:t>-fitting </a:t>
            </a:r>
            <a:r>
              <a:rPr lang="de-DE" sz="1100" dirty="0" err="1"/>
              <a:t>problems.Duke</a:t>
            </a:r>
            <a:r>
              <a:rPr lang="de-DE" sz="1100" dirty="0"/>
              <a:t> </a:t>
            </a:r>
            <a:r>
              <a:rPr lang="de-DE" sz="1100" dirty="0" err="1"/>
              <a:t>University.Hussain</a:t>
            </a:r>
            <a:r>
              <a:rPr lang="de-DE" sz="1100" dirty="0"/>
              <a:t>, M. und Mahmud, I. (2019). </a:t>
            </a:r>
            <a:r>
              <a:rPr lang="de-DE" sz="1100" dirty="0" err="1"/>
              <a:t>pyMannKendall</a:t>
            </a:r>
            <a:r>
              <a:rPr lang="de-DE" sz="1100" dirty="0"/>
              <a:t>: a </a:t>
            </a:r>
            <a:r>
              <a:rPr lang="de-DE" sz="1100" dirty="0" err="1"/>
              <a:t>python</a:t>
            </a:r>
            <a:r>
              <a:rPr lang="de-DE" sz="1100" dirty="0"/>
              <a:t> </a:t>
            </a:r>
            <a:r>
              <a:rPr lang="de-DE" sz="1100" dirty="0" err="1"/>
              <a:t>package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non </a:t>
            </a:r>
            <a:r>
              <a:rPr lang="de-DE" sz="1100" dirty="0" err="1"/>
              <a:t>parametric</a:t>
            </a:r>
            <a:r>
              <a:rPr lang="de-DE" sz="1100" dirty="0"/>
              <a:t> Mann </a:t>
            </a:r>
            <a:r>
              <a:rPr lang="de-DE" sz="1100" dirty="0" err="1"/>
              <a:t>Kendallfamily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trend</a:t>
            </a:r>
            <a:r>
              <a:rPr lang="de-DE" sz="1100" dirty="0"/>
              <a:t> </a:t>
            </a:r>
            <a:r>
              <a:rPr lang="de-DE" sz="1100" dirty="0" err="1"/>
              <a:t>tests</a:t>
            </a:r>
            <a:r>
              <a:rPr lang="de-DE" sz="1100" dirty="0"/>
              <a:t>. Journal </a:t>
            </a:r>
            <a:r>
              <a:rPr lang="de-DE" sz="1100" dirty="0" err="1"/>
              <a:t>of</a:t>
            </a:r>
            <a:r>
              <a:rPr lang="de-DE" sz="1100" dirty="0"/>
              <a:t> Open Source Software, 4(39):1556. DOI: 10.21105/joss.01556.</a:t>
            </a:r>
          </a:p>
          <a:p>
            <a:endParaRPr lang="de-DE" sz="1100" dirty="0"/>
          </a:p>
          <a:p>
            <a:r>
              <a:rPr lang="de-DE" sz="1100" dirty="0" err="1"/>
              <a:t>Kreienkamp</a:t>
            </a:r>
            <a:r>
              <a:rPr lang="de-DE" sz="1100" dirty="0"/>
              <a:t>, F., </a:t>
            </a:r>
            <a:r>
              <a:rPr lang="de-DE" sz="1100" dirty="0" err="1"/>
              <a:t>Paxian</a:t>
            </a:r>
            <a:r>
              <a:rPr lang="de-DE" sz="1100" dirty="0"/>
              <a:t>, A., Fr ̈uh, B., Lorenz, P., und </a:t>
            </a:r>
            <a:r>
              <a:rPr lang="de-DE" sz="1100" dirty="0" err="1"/>
              <a:t>Matulla</a:t>
            </a:r>
            <a:r>
              <a:rPr lang="de-DE" sz="1100" dirty="0"/>
              <a:t>, C. (2018). Evaluation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empirical</a:t>
            </a:r>
            <a:r>
              <a:rPr lang="de-DE" sz="1100" dirty="0"/>
              <a:t>–</a:t>
            </a:r>
            <a:r>
              <a:rPr lang="de-DE" sz="1100" dirty="0" err="1"/>
              <a:t>statisticaldownscaling</a:t>
            </a:r>
            <a:r>
              <a:rPr lang="de-DE" sz="1100" dirty="0"/>
              <a:t> </a:t>
            </a:r>
            <a:r>
              <a:rPr lang="de-DE" sz="1100" dirty="0" err="1"/>
              <a:t>method</a:t>
            </a:r>
            <a:r>
              <a:rPr lang="de-DE" sz="1100" dirty="0"/>
              <a:t> EPISODES. </a:t>
            </a:r>
            <a:r>
              <a:rPr lang="de-DE" sz="1100" dirty="0" err="1"/>
              <a:t>Climate</a:t>
            </a:r>
            <a:r>
              <a:rPr lang="de-DE" sz="1100" dirty="0"/>
              <a:t> Dynamics, 52(1-2):991–1026.ReKIS </a:t>
            </a:r>
            <a:r>
              <a:rPr lang="de-DE" sz="1100" dirty="0" err="1"/>
              <a:t>Datens</a:t>
            </a:r>
            <a:r>
              <a:rPr lang="de-DE" sz="1100" dirty="0"/>
              <a:t> ̈atze (2021). </a:t>
            </a:r>
          </a:p>
          <a:p>
            <a:endParaRPr lang="de-DE" sz="1100" dirty="0"/>
          </a:p>
          <a:p>
            <a:r>
              <a:rPr lang="de-DE" sz="1100" dirty="0"/>
              <a:t>Regionales Klimainformationssystem für Sachsen, Sachsen-Anhalt und </a:t>
            </a:r>
            <a:r>
              <a:rPr lang="de-DE" sz="1100" dirty="0" err="1"/>
              <a:t>Th</a:t>
            </a:r>
            <a:r>
              <a:rPr lang="de-DE" sz="1100" dirty="0"/>
              <a:t> ̈</a:t>
            </a:r>
            <a:r>
              <a:rPr lang="de-DE" sz="1100" dirty="0" err="1"/>
              <a:t>uringen</a:t>
            </a:r>
            <a:r>
              <a:rPr lang="de-DE" sz="1100" dirty="0"/>
              <a:t>(</a:t>
            </a:r>
            <a:r>
              <a:rPr lang="de-DE" sz="1100" dirty="0" err="1"/>
              <a:t>ReKIS</a:t>
            </a:r>
            <a:r>
              <a:rPr lang="de-DE" sz="1100" dirty="0"/>
              <a:t>): Basisdaten. </a:t>
            </a:r>
            <a:r>
              <a:rPr lang="de-DE" sz="1100" dirty="0">
                <a:hlinkClick r:id="rId6"/>
              </a:rPr>
              <a:t>URL:https://rekisviewer.hydro.tu-dresden.de/fdm/ReKISExpert.jsp#menu-5</a:t>
            </a:r>
            <a:r>
              <a:rPr lang="de-DE" sz="1100" dirty="0"/>
              <a:t> abgerufen am 21.02.2022.</a:t>
            </a:r>
          </a:p>
          <a:p>
            <a:endParaRPr lang="de-DE" sz="1100" dirty="0"/>
          </a:p>
          <a:p>
            <a:r>
              <a:rPr lang="de-DE" sz="1100" dirty="0"/>
              <a:t>Richter, D. (1995). Ergebnisse methodischer Untersuchung zur Korrektur des systematischen </a:t>
            </a:r>
            <a:r>
              <a:rPr lang="de-DE" sz="1100" dirty="0" err="1"/>
              <a:t>Messfehlersdes</a:t>
            </a:r>
            <a:r>
              <a:rPr lang="de-DE" sz="1100" dirty="0"/>
              <a:t> Hellmann-Niederschlagsmessers. Berichte des DWD, 194. 90 pp.</a:t>
            </a:r>
          </a:p>
          <a:p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1621919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747000" y="345960"/>
            <a:ext cx="10577520" cy="376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1800" b="1" strike="noStrike" spc="-1" dirty="0">
                <a:solidFill>
                  <a:srgbClr val="00305E"/>
                </a:solidFill>
                <a:latin typeface="Open Sans"/>
                <a:ea typeface="DejaVu Sans"/>
              </a:rPr>
              <a:t>Literatur 2/2</a:t>
            </a:r>
            <a:endParaRPr lang="de-DE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5DB62-2E57-BC41-8B88-97E7A92BBA7A}"/>
              </a:ext>
            </a:extLst>
          </p:cNvPr>
          <p:cNvSpPr txBox="1"/>
          <p:nvPr/>
        </p:nvSpPr>
        <p:spPr>
          <a:xfrm>
            <a:off x="662918" y="722520"/>
            <a:ext cx="109194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Struve, Ehlert, </a:t>
            </a:r>
            <a:r>
              <a:rPr lang="de-DE" sz="1100" dirty="0" err="1"/>
              <a:t>Pfannschmidt</a:t>
            </a:r>
            <a:r>
              <a:rPr lang="de-DE" sz="1100" dirty="0"/>
              <a:t>, </a:t>
            </a:r>
            <a:r>
              <a:rPr lang="de-DE" sz="1100" dirty="0" err="1"/>
              <a:t>Heyner</a:t>
            </a:r>
            <a:r>
              <a:rPr lang="de-DE" sz="1100" dirty="0"/>
              <a:t>, Franke, Kronenberg, und Eichhorn (2020). Mitteldeutsches Kernensemble zur Auswertung regionaler Klimamodelldaten – Dokumentation – Version 1.0. Halle (Saale)</a:t>
            </a:r>
          </a:p>
        </p:txBody>
      </p:sp>
    </p:spTree>
    <p:extLst>
      <p:ext uri="{BB962C8B-B14F-4D97-AF65-F5344CB8AC3E}">
        <p14:creationId xmlns:p14="http://schemas.microsoft.com/office/powerpoint/2010/main" val="2132009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1. Motivation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239480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rgbClr val="00305E"/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rgbClr val="00305E"/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67767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spc="-1" dirty="0">
                <a:solidFill>
                  <a:srgbClr val="A6A6A6"/>
                </a:solidFill>
                <a:latin typeface="Open Sans"/>
                <a:ea typeface="DejaVu Sans"/>
              </a:rPr>
              <a:t>2</a:t>
            </a: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. Datengrundlage und -aufbereitung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Datengrundlage für den Modellaufbau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 BK50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Quelle: </a:t>
            </a:r>
            <a:r>
              <a:rPr lang="de-DE" sz="1800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Lfulg</a:t>
            </a: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Dokumentationszeitraum: 1993 – 2016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Bodentypen und mit jeweiligen Bodenarten </a:t>
            </a:r>
            <a:r>
              <a:rPr lang="de-DE" sz="14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</p:txBody>
      </p:sp>
      <p:pic>
        <p:nvPicPr>
          <p:cNvPr id="4" name="Grafik 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08F77F45-9158-490A-A1FF-B98ADD0CA9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560" y="1769781"/>
            <a:ext cx="5938984" cy="419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143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spc="-1" dirty="0">
                <a:solidFill>
                  <a:srgbClr val="A6A6A6"/>
                </a:solidFill>
                <a:latin typeface="Open Sans"/>
                <a:ea typeface="DejaVu Sans"/>
              </a:rPr>
              <a:t>2</a:t>
            </a: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. Datengrundlage und -aufbereitung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Datengrundlage für den Modellaufbau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Landnutzung BTLNK 2005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Quelle: </a:t>
            </a:r>
            <a:r>
              <a:rPr lang="de-DE" sz="1800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Lfulg</a:t>
            </a: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Dokumentationszeitraum: 2005 und 1992/93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Landnutzungsarten auf drei 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unterschiedlichen Detailebenen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92170B1-EBC4-40D0-BE70-A05F2396AF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3560" y="1769781"/>
            <a:ext cx="5938984" cy="419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641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spc="-1" dirty="0">
                <a:solidFill>
                  <a:srgbClr val="A6A6A6"/>
                </a:solidFill>
                <a:latin typeface="Open Sans"/>
                <a:ea typeface="DejaVu Sans"/>
              </a:rPr>
              <a:t>2</a:t>
            </a: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. Datengrundlage und -aufbereitung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 Regular"/>
              </a:rPr>
              <a:t>Datengrundlage für den Modellaufbau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Digitales Höhenmodell DGM10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Quelle: </a:t>
            </a:r>
            <a:r>
              <a:rPr lang="de-DE" sz="1800" spc="-1" dirty="0" err="1">
                <a:solidFill>
                  <a:srgbClr val="00305E"/>
                </a:solidFill>
                <a:latin typeface="Open Sans Regular"/>
              </a:rPr>
              <a:t>GeoSN</a:t>
            </a:r>
            <a:endParaRPr lang="de-DE" sz="1800" spc="-1" dirty="0">
              <a:solidFill>
                <a:srgbClr val="00305E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59789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rgbClr val="00305E"/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73219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3.1. </a:t>
            </a:r>
            <a:r>
              <a:rPr lang="de-DE" sz="2000" b="0" strike="noStrike" spc="-1" dirty="0" err="1">
                <a:solidFill>
                  <a:srgbClr val="A6A6A6"/>
                </a:solidFill>
                <a:latin typeface="Open Sans"/>
                <a:ea typeface="DejaVu Sans"/>
              </a:rPr>
              <a:t>Hydrotopenbildung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799" y="888424"/>
            <a:ext cx="9825857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Verschneidung von Bodenflächen mit Landnutzungsflächen</a:t>
            </a:r>
          </a:p>
          <a:p>
            <a:pPr lvl="1"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Detailgrad der Bodenflächen: </a:t>
            </a:r>
            <a:r>
              <a:rPr lang="de-DE" sz="1800" b="1" spc="-1" dirty="0">
                <a:solidFill>
                  <a:srgbClr val="00305E"/>
                </a:solidFill>
                <a:latin typeface="Open Sans Regular"/>
              </a:rPr>
              <a:t>Bodentyp</a:t>
            </a:r>
          </a:p>
          <a:p>
            <a:pPr lvl="1"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Detailgrad der Landnutzungsflächen: </a:t>
            </a:r>
            <a:r>
              <a:rPr lang="de-DE" sz="1800" b="1" spc="-1" dirty="0">
                <a:solidFill>
                  <a:srgbClr val="00305E"/>
                </a:solidFill>
                <a:latin typeface="Open Sans Regular"/>
              </a:rPr>
              <a:t>Untergruppe</a:t>
            </a: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 (Gewässer  -&gt; Bach, Fluss, …) </a:t>
            </a:r>
          </a:p>
        </p:txBody>
      </p:sp>
    </p:spTree>
    <p:extLst>
      <p:ext uri="{BB962C8B-B14F-4D97-AF65-F5344CB8AC3E}">
        <p14:creationId xmlns:p14="http://schemas.microsoft.com/office/powerpoint/2010/main" val="803910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1240</Words>
  <Application>Microsoft Office PowerPoint</Application>
  <PresentationFormat>Breitbild</PresentationFormat>
  <Paragraphs>194</Paragraphs>
  <Slides>26</Slides>
  <Notes>2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26</vt:i4>
      </vt:variant>
    </vt:vector>
  </HeadingPairs>
  <TitlesOfParts>
    <vt:vector size="35" baseType="lpstr">
      <vt:lpstr>Arial</vt:lpstr>
      <vt:lpstr>Open Sans</vt:lpstr>
      <vt:lpstr>Open Sans Regular</vt:lpstr>
      <vt:lpstr>Symbol</vt:lpstr>
      <vt:lpstr>Times New Roman</vt:lpstr>
      <vt:lpstr>Wingdings</vt:lpstr>
      <vt:lpstr>Office Theme</vt:lpstr>
      <vt:lpstr>Office Theme</vt:lpstr>
      <vt:lpstr>Office Theme</vt:lpstr>
      <vt:lpstr>Berechnung des Wasserhaushaltes für das Einzugsgebiet Kreischa mit Raven</vt:lpstr>
      <vt:lpstr>Agenda</vt:lpstr>
      <vt:lpstr>1. Motivation</vt:lpstr>
      <vt:lpstr>Agenda</vt:lpstr>
      <vt:lpstr>2. Datengrundlage und -aufbereitung</vt:lpstr>
      <vt:lpstr>2. Datengrundlage und -aufbereitung</vt:lpstr>
      <vt:lpstr>2. Datengrundlage und -aufbereitung</vt:lpstr>
      <vt:lpstr>Agenda</vt:lpstr>
      <vt:lpstr>3.1. Hydrotopenbildung</vt:lpstr>
      <vt:lpstr>3.1. Hydrotopenbildung</vt:lpstr>
      <vt:lpstr>3.2 Modellaufbau &amp; Parametrisierung</vt:lpstr>
      <vt:lpstr>3.2 Modellaufbau &amp; Parametrisierung</vt:lpstr>
      <vt:lpstr>3.2 Modellaufbau &amp; Parametrisierung</vt:lpstr>
      <vt:lpstr>3.2 Modellaufbau &amp; Parametrisierung</vt:lpstr>
      <vt:lpstr>3.2 Modellaufbau &amp; Parametrisierung</vt:lpstr>
      <vt:lpstr>3.2 Modellaufbau &amp; Parametrisierung</vt:lpstr>
      <vt:lpstr>3.2 Modellaufbau &amp; Parametrisierung</vt:lpstr>
      <vt:lpstr>Agenda</vt:lpstr>
      <vt:lpstr>4. Modellbearbeitung </vt:lpstr>
      <vt:lpstr>Agenda</vt:lpstr>
      <vt:lpstr>5. Modellanwendung für Klimaszenarien</vt:lpstr>
      <vt:lpstr>Agenda</vt:lpstr>
      <vt:lpstr>6. Fazit &amp; Ausblick</vt:lpstr>
      <vt:lpstr>6.1. Unsicherheitsanalyse</vt:lpstr>
      <vt:lpstr>Literatur 1/2</vt:lpstr>
      <vt:lpstr>Literatur 2/2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Die Entwicklung konvektiver Zellen vor dem Hintergrund des Klimawandels</dc:title>
  <dc:subject/>
  <dc:creator>Lena Müller</dc:creator>
  <dc:description/>
  <cp:lastModifiedBy>ms819232@campussachsen.onmicrosoft.com</cp:lastModifiedBy>
  <cp:revision>607</cp:revision>
  <cp:lastPrinted>2021-12-13T19:54:00Z</cp:lastPrinted>
  <dcterms:created xsi:type="dcterms:W3CDTF">2021-02-25T16:35:55Z</dcterms:created>
  <dcterms:modified xsi:type="dcterms:W3CDTF">2022-02-28T17:10:14Z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r8>20</vt:r8>
  </property>
  <property fmtid="{D5CDD505-2E9C-101B-9397-08002B2CF9AE}" pid="3" name="Notes">
    <vt:r8>5</vt:r8>
  </property>
  <property fmtid="{D5CDD505-2E9C-101B-9397-08002B2CF9AE}" pid="4" name="PresentationFormat">
    <vt:lpwstr>Widescreen</vt:lpwstr>
  </property>
  <property fmtid="{D5CDD505-2E9C-101B-9397-08002B2CF9AE}" pid="5" name="Slides">
    <vt:r8>50</vt:r8>
  </property>
</Properties>
</file>